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2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9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57"/>
  </p:normalViewPr>
  <p:slideViewPr>
    <p:cSldViewPr snapToGrid="0" snapToObjects="1">
      <p:cViewPr varScale="1">
        <p:scale>
          <a:sx n="102" d="100"/>
          <a:sy n="102" d="100"/>
        </p:scale>
        <p:origin x="74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‹#›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7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4320" y="-286076"/>
            <a:ext cx="6524130" cy="3227514"/>
          </a:xfrm>
        </p:spPr>
        <p:txBody>
          <a:bodyPr>
            <a:normAutofit/>
          </a:bodyPr>
          <a:lstStyle/>
          <a:p>
            <a:pPr algn="ctr"/>
            <a:r>
              <a:rPr lang="it-IT" sz="4800" dirty="0"/>
              <a:t>Learning Curve Analysis </a:t>
            </a:r>
            <a:br>
              <a:rPr lang="it-IT" sz="4800" dirty="0"/>
            </a:br>
            <a:r>
              <a:rPr lang="it-IT" sz="4800" dirty="0" err="1"/>
              <a:t>Robotic</a:t>
            </a:r>
            <a:r>
              <a:rPr lang="it-IT" sz="4800" dirty="0"/>
              <a:t> </a:t>
            </a:r>
            <a:r>
              <a:rPr lang="it-IT" sz="4800" dirty="0" err="1"/>
              <a:t>Gastric</a:t>
            </a:r>
            <a:r>
              <a:rPr lang="it-IT" sz="4800" dirty="0"/>
              <a:t> Bypass</a:t>
            </a:r>
          </a:p>
        </p:txBody>
      </p:sp>
      <p:sp>
        <p:nvSpPr>
          <p:cNvPr id="2" name="Sottotitolo 3">
            <a:extLst>
              <a:ext uri="{FF2B5EF4-FFF2-40B4-BE49-F238E27FC236}">
                <a16:creationId xmlns:a16="http://schemas.microsoft.com/office/drawing/2014/main" id="{128F8F50-B265-9B58-8742-8CB56056CA30}"/>
              </a:ext>
            </a:extLst>
          </p:cNvPr>
          <p:cNvSpPr txBox="1">
            <a:spLocks/>
          </p:cNvSpPr>
          <p:nvPr/>
        </p:nvSpPr>
        <p:spPr>
          <a:xfrm>
            <a:off x="5233255" y="4206848"/>
            <a:ext cx="5946258" cy="2281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1" kern="1200" cap="all" spc="200" baseline="0">
                <a:solidFill>
                  <a:srgbClr val="9CCEC7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800" dirty="0"/>
              <a:t>dr. </a:t>
            </a:r>
            <a:r>
              <a:rPr lang="it-IT" sz="2800" dirty="0" err="1"/>
              <a:t>miguel</a:t>
            </a:r>
            <a:r>
              <a:rPr lang="it-IT" sz="2800" dirty="0"/>
              <a:t> g. </a:t>
            </a:r>
            <a:r>
              <a:rPr lang="it-IT" sz="2800" dirty="0" err="1"/>
              <a:t>angeriz</a:t>
            </a:r>
            <a:endParaRPr lang="it-IT" sz="2800" dirty="0"/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Istituto nazionale per la cura dell’obesità 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MILANO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92CFC9-C49B-0003-5E01-B69048FB8F30}"/>
              </a:ext>
            </a:extLst>
          </p:cNvPr>
          <p:cNvSpPr txBox="1"/>
          <p:nvPr/>
        </p:nvSpPr>
        <p:spPr>
          <a:xfrm>
            <a:off x="6095999" y="3090446"/>
            <a:ext cx="422077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spc="-50" dirty="0">
                <a:solidFill>
                  <a:srgbClr val="374D81"/>
                </a:solidFill>
                <a:ea typeface="+mj-ea"/>
                <a:cs typeface="+mj-cs"/>
              </a:rPr>
              <a:t>When does the surgeon become “safe”?</a:t>
            </a:r>
          </a:p>
          <a:p>
            <a:endParaRPr lang="en-IT" dirty="0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E3461C20-A2EF-29F0-D464-EBC8BE960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029" y="5385568"/>
            <a:ext cx="1209025" cy="126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1E9BA0"/>
                </a:solidFill>
                <a:latin typeface="Aptos"/>
              </a:rPr>
              <a:t>THE CLINICAL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4304C"/>
                </a:solidFill>
                <a:latin typeface="Aptos"/>
              </a:rPr>
              <a:t>What do we actually mean by “learning curve”?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89662"/>
            <a:ext cx="53035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 dirty="0">
                <a:solidFill>
                  <a:srgbClr val="5B6F7F"/>
                </a:solidFill>
                <a:latin typeface="Aptos"/>
              </a:rPr>
              <a:t>Most learning-curve studies answer one question: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19656"/>
            <a:ext cx="5394960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dirty="0">
                <a:solidFill>
                  <a:srgbClr val="14304C"/>
                </a:solidFill>
                <a:latin typeface="Aptos"/>
              </a:rPr>
              <a:t>“When does the surgeon become faster?”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849690"/>
            <a:ext cx="539496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 dirty="0">
                <a:solidFill>
                  <a:srgbClr val="1B2C3B"/>
                </a:solidFill>
                <a:latin typeface="Aptos"/>
              </a:rPr>
              <a:t>But speed is only one dimension.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554480"/>
            <a:ext cx="1600200" cy="23317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28800"/>
            <a:ext cx="1417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397EB5"/>
                </a:solidFill>
                <a:latin typeface="Aptos"/>
              </a:rPr>
              <a:t>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423160"/>
            <a:ext cx="13258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4304C"/>
                </a:solidFill>
                <a:latin typeface="Aptos"/>
              </a:rPr>
              <a:t>operative time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554480"/>
            <a:ext cx="1600200" cy="23317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1828800"/>
            <a:ext cx="1417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D2972A"/>
                </a:solidFill>
                <a:latin typeface="Aptos"/>
              </a:rPr>
              <a:t>PROFICIENCY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2423160"/>
            <a:ext cx="13258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4304C"/>
                </a:solidFill>
                <a:latin typeface="Aptos"/>
              </a:rPr>
              <a:t>stable performance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0" y="1554480"/>
            <a:ext cx="1600200" cy="23317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149840" y="1828800"/>
            <a:ext cx="1417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E9BA0"/>
                </a:solidFill>
                <a:latin typeface="Aptos"/>
              </a:rPr>
              <a:t>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95560" y="2423160"/>
            <a:ext cx="13258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4304C"/>
                </a:solidFill>
                <a:latin typeface="Aptos"/>
              </a:rPr>
              <a:t>clinical outcomes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794760"/>
            <a:ext cx="1828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E9BA0"/>
                </a:solidFill>
                <a:latin typeface="Aptos"/>
              </a:rPr>
              <a:t>Our hypothesis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133087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 dirty="0">
                <a:solidFill>
                  <a:srgbClr val="14304C"/>
                </a:solidFill>
                <a:latin typeface="Aptos"/>
              </a:rPr>
              <a:t>These three transitions may occur at different points </a:t>
            </a:r>
            <a:r>
              <a:rPr lang="it-IT" sz="2100" b="1" dirty="0">
                <a:solidFill>
                  <a:srgbClr val="14304C"/>
                </a:solidFill>
                <a:latin typeface="Aptos"/>
              </a:rPr>
              <a:t>-</a:t>
            </a:r>
            <a:r>
              <a:rPr sz="2100" b="1" dirty="0">
                <a:solidFill>
                  <a:srgbClr val="14304C"/>
                </a:solidFill>
                <a:latin typeface="Aptos"/>
              </a:rPr>
              <a:t> therefore there may be no single “safe case number”.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5715000"/>
            <a:ext cx="104698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4304C"/>
                </a:solidFill>
                <a:latin typeface="Aptos"/>
              </a:rPr>
              <a:t>Faster ≠ proficient ≠ safe.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40747"/>
            <a:ext cx="109728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4304C"/>
                </a:solidFill>
                <a:latin typeface="Aptos"/>
              </a:rPr>
              <a:t>The surgeon does not start at case zero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6629400" cy="9601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9BA0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502402"/>
            <a:ext cx="21945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4304C"/>
                </a:solidFill>
                <a:latin typeface="Aptos"/>
              </a:rPr>
              <a:t>Laparoscopic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1490472"/>
            <a:ext cx="3291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dirty="0">
                <a:solidFill>
                  <a:srgbClr val="5B6F7F"/>
                </a:solidFill>
                <a:latin typeface="Aptos"/>
              </a:rPr>
              <a:t>Bariatric technique already established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79191"/>
            <a:ext cx="6629400" cy="9601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843784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9BA0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839212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4304C"/>
                </a:solidFill>
                <a:latin typeface="Aptos"/>
              </a:rPr>
              <a:t>Robotic SG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752344"/>
            <a:ext cx="3291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B6F7F"/>
                </a:solidFill>
                <a:latin typeface="Aptos"/>
              </a:rPr>
              <a:t>Platform familiarity is acquired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941063"/>
            <a:ext cx="6629400" cy="96012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105655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9BA0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184882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4304C"/>
                </a:solidFill>
                <a:latin typeface="Aptos"/>
              </a:rPr>
              <a:t>Robotic RYGB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4093442"/>
            <a:ext cx="3291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dirty="0">
                <a:solidFill>
                  <a:srgbClr val="5B6F7F"/>
                </a:solidFill>
                <a:latin typeface="Aptos"/>
              </a:rPr>
              <a:t>A new procedure-specific challenge appears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5704070"/>
            <a:ext cx="1046988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b="1" dirty="0">
                <a:solidFill>
                  <a:srgbClr val="14304C"/>
                </a:solidFill>
                <a:latin typeface="Aptos"/>
              </a:rPr>
              <a:t>Transfer of skill can shorten a learning curve </a:t>
            </a:r>
            <a:r>
              <a:rPr lang="it-IT" b="1" dirty="0">
                <a:solidFill>
                  <a:srgbClr val="14304C"/>
                </a:solidFill>
                <a:latin typeface="Aptos"/>
              </a:rPr>
              <a:t>-</a:t>
            </a:r>
            <a:r>
              <a:rPr b="1" dirty="0">
                <a:solidFill>
                  <a:srgbClr val="14304C"/>
                </a:solidFill>
                <a:latin typeface="Aptos"/>
              </a:rPr>
              <a:t> but cannot eliminate procedure-specific learning.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3</a:t>
            </a:r>
          </a:p>
        </p:txBody>
      </p:sp>
      <p:pic>
        <p:nvPicPr>
          <p:cNvPr id="28" name="Picture 27" descr="A doctor washing hands with soap&#10;&#10;AI-generated content may be incorrect.">
            <a:extLst>
              <a:ext uri="{FF2B5EF4-FFF2-40B4-BE49-F238E27FC236}">
                <a16:creationId xmlns:a16="http://schemas.microsoft.com/office/drawing/2014/main" id="{3A26DE36-A005-A1D6-F5BE-AEAAB2BF6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785238"/>
            <a:ext cx="3012440" cy="26358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dirty="0">
                <a:solidFill>
                  <a:srgbClr val="1E9BA0"/>
                </a:solidFill>
                <a:latin typeface="Aptos"/>
              </a:rPr>
              <a:t>STUDY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747"/>
            <a:ext cx="109728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4304C"/>
                </a:solidFill>
                <a:latin typeface="Aptos"/>
              </a:rPr>
              <a:t>A real-world robotic RYGB series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2011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397EB5"/>
                </a:solidFill>
                <a:latin typeface="Aptos"/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92808"/>
            <a:ext cx="20116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B6F7F"/>
                </a:solidFill>
                <a:latin typeface="Aptos"/>
              </a:rPr>
              <a:t>robotic RYGB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7480" y="1417320"/>
            <a:ext cx="2011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D2972A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1892808"/>
            <a:ext cx="20116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B6F7F"/>
                </a:solidFill>
                <a:latin typeface="Aptos"/>
              </a:rPr>
              <a:t>revisional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6320" y="1417320"/>
            <a:ext cx="2011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it-IT" sz="2700" b="1" dirty="0">
                <a:solidFill>
                  <a:srgbClr val="1E9BA0"/>
                </a:solidFill>
                <a:latin typeface="Aptos"/>
              </a:rPr>
              <a:t>0</a:t>
            </a:r>
            <a:endParaRPr sz="2700" b="1" dirty="0">
              <a:solidFill>
                <a:srgbClr val="1E9BA0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6320" y="2007441"/>
            <a:ext cx="201168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1000" dirty="0">
                <a:solidFill>
                  <a:srgbClr val="5B6F7F"/>
                </a:solidFill>
                <a:latin typeface="Aptos"/>
              </a:rPr>
              <a:t>conversions</a:t>
            </a:r>
            <a:endParaRPr sz="1000" b="0" dirty="0">
              <a:solidFill>
                <a:srgbClr val="5B6F7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5160" y="1417320"/>
            <a:ext cx="2286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1E9BA0"/>
                </a:solidFill>
                <a:latin typeface="Aptos"/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84328" y="1892808"/>
            <a:ext cx="22860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dirty="0">
                <a:solidFill>
                  <a:srgbClr val="5B6F7F"/>
                </a:solidFill>
                <a:latin typeface="Aptos"/>
              </a:rPr>
              <a:t>intra-op complications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743200"/>
            <a:ext cx="5212080" cy="196596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2926080"/>
            <a:ext cx="12801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1E9BA0"/>
                </a:solidFill>
                <a:latin typeface="Aptos"/>
              </a:rPr>
              <a:t>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355508"/>
            <a:ext cx="457200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500" b="0" dirty="0">
                <a:solidFill>
                  <a:srgbClr val="1B2C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Console time: primary efficiency endpoint</a:t>
            </a:r>
            <a:b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• Total operative time: secondary efficiency endpoint</a:t>
            </a:r>
            <a:b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• Case sequence </a:t>
            </a:r>
            <a:r>
              <a:rPr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analysed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 continuously</a:t>
            </a:r>
            <a:b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• Change-point + CUSUM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2743200"/>
            <a:ext cx="5074920" cy="1965960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46520" y="2926080"/>
            <a:ext cx="12801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1E9BA0"/>
                </a:solidFill>
                <a:latin typeface="Aptos"/>
              </a:rPr>
              <a:t>SAFETY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470925"/>
            <a:ext cx="452628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dirty="0">
                <a:solidFill>
                  <a:srgbClr val="1B2C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Clinically relevant events included leak, mechanical/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anastomotic</a:t>
            </a:r>
            <a:r>
              <a:rPr sz="1500" b="0" dirty="0">
                <a:solidFill>
                  <a:srgbClr val="1B2C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complications, transfusion and reoperation.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5715000"/>
            <a:ext cx="104698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4304C"/>
                </a:solidFill>
                <a:latin typeface="Aptos"/>
              </a:rPr>
              <a:t>Timing and safety were analysed separately: a faster operation was not automatically considered a safer operation.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4</a:t>
            </a:r>
          </a:p>
        </p:txBody>
      </p:sp>
      <p:pic>
        <p:nvPicPr>
          <p:cNvPr id="23" name="Picture 22" descr="A cartoon of a doctor in a surgical gown and mask&#10;&#10;AI-generated content may be incorrect.">
            <a:extLst>
              <a:ext uri="{FF2B5EF4-FFF2-40B4-BE49-F238E27FC236}">
                <a16:creationId xmlns:a16="http://schemas.microsoft.com/office/drawing/2014/main" id="{EDD188BB-2807-547A-BDE4-D00014E26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809382"/>
            <a:ext cx="1731981" cy="14072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1E9BA0"/>
                </a:solidFill>
                <a:latin typeface="Aptos"/>
              </a:rPr>
              <a:t>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747"/>
            <a:ext cx="109728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4304C"/>
                </a:solidFill>
                <a:latin typeface="Aptos"/>
              </a:rPr>
              <a:t>The first major improvement occurs early</a:t>
            </a:r>
          </a:p>
        </p:txBody>
      </p:sp>
      <p:pic>
        <p:nvPicPr>
          <p:cNvPr id="5" name="Picture 4" descr="performance_corr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98448"/>
            <a:ext cx="6995160" cy="335767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46720" y="3850063"/>
            <a:ext cx="3291840" cy="1608649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34894" y="4059965"/>
            <a:ext cx="31546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it-IT" sz="1600" b="1" dirty="0">
                <a:solidFill>
                  <a:srgbClr val="D2972A"/>
                </a:solidFill>
                <a:latin typeface="Aptos"/>
              </a:rPr>
              <a:t>Fi</a:t>
            </a:r>
            <a:r>
              <a:rPr sz="1600" b="1" dirty="0" err="1">
                <a:solidFill>
                  <a:srgbClr val="D2972A"/>
                </a:solidFill>
                <a:latin typeface="Aptos"/>
              </a:rPr>
              <a:t>rst</a:t>
            </a:r>
            <a:r>
              <a:rPr sz="1600" b="1" dirty="0">
                <a:solidFill>
                  <a:srgbClr val="D2972A"/>
                </a:solidFill>
                <a:latin typeface="Aptos"/>
              </a:rPr>
              <a:t> major shift around case 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894" y="4605450"/>
            <a:ext cx="31546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dirty="0"/>
              <a:t>Median TT: 135 → 100 min</a:t>
            </a:r>
            <a:br>
              <a:rPr dirty="0"/>
            </a:br>
            <a:r>
              <a:rPr dirty="0"/>
              <a:t>Median CT: 107 → 74.5 min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5715000"/>
            <a:ext cx="104698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4304C"/>
                </a:solidFill>
                <a:latin typeface="Aptos"/>
              </a:rPr>
              <a:t>Interpretation: basic robotic RYGB efficiency is acquired surprisingly early.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5</a:t>
            </a:r>
          </a:p>
        </p:txBody>
      </p:sp>
      <p:pic>
        <p:nvPicPr>
          <p:cNvPr id="25" name="Picture 24" descr="A cartoon of two doctors in a operating room&#10;&#10;AI-generated content may be incorrect.">
            <a:extLst>
              <a:ext uri="{FF2B5EF4-FFF2-40B4-BE49-F238E27FC236}">
                <a16:creationId xmlns:a16="http://schemas.microsoft.com/office/drawing/2014/main" id="{0709A3B5-F4DC-861E-C2BD-AEED893E4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411" y="676912"/>
            <a:ext cx="3373009" cy="28220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1E9BA0"/>
                </a:solidFill>
                <a:latin typeface="Aptos"/>
              </a:rPr>
              <a:t>PROFICIENCY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747"/>
            <a:ext cx="109728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>
                <a:solidFill>
                  <a:srgbClr val="14304C"/>
                </a:solidFill>
                <a:latin typeface="Aptos"/>
              </a:rPr>
              <a:t>But early improvement is not the same as full maturation</a:t>
            </a:r>
          </a:p>
        </p:txBody>
      </p:sp>
      <p:pic>
        <p:nvPicPr>
          <p:cNvPr id="5" name="Picture 4" descr="cusum_corr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98448"/>
            <a:ext cx="6995160" cy="335767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26679" y="1945842"/>
            <a:ext cx="3794760" cy="3357677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01000" y="2073009"/>
            <a:ext cx="315468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dirty="0">
                <a:solidFill>
                  <a:srgbClr val="1B2C3B"/>
                </a:solidFill>
                <a:latin typeface="Aptos"/>
              </a:rPr>
              <a:t>CUSUM accumulates the deviation of each case from the overall mean.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2743200"/>
            <a:ext cx="315468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dirty="0">
                <a:solidFill>
                  <a:srgbClr val="1B2C3B"/>
                </a:solidFill>
                <a:latin typeface="Aptos"/>
              </a:rPr>
              <a:t>As long as cases remain slower than average, the curve rises. When performance consistently improves, it turns downward.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3703650"/>
            <a:ext cx="3154680" cy="8771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D2972A"/>
                </a:solidFill>
                <a:latin typeface="Aptos"/>
              </a:rPr>
              <a:t>In our series, that maturation signal appears around case 22.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4566422"/>
            <a:ext cx="31546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14304C"/>
                </a:solidFill>
                <a:latin typeface="Aptos"/>
              </a:rPr>
              <a:t>CT also falls progressively with experience</a:t>
            </a:r>
            <a:r>
              <a:rPr lang="it-IT" sz="1400" b="1" dirty="0">
                <a:solidFill>
                  <a:srgbClr val="14304C"/>
                </a:solidFill>
                <a:latin typeface="Aptos"/>
              </a:rPr>
              <a:t>.</a:t>
            </a:r>
            <a:endParaRPr sz="1400" b="1" dirty="0">
              <a:solidFill>
                <a:srgbClr val="14304C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5715000"/>
            <a:ext cx="104698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4304C"/>
                </a:solidFill>
                <a:latin typeface="Aptos"/>
              </a:rPr>
              <a:t>Case 8 marks a first efficiency gain; ~22 cases better reflects sustained proficiency.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6</a:t>
            </a:r>
          </a:p>
        </p:txBody>
      </p:sp>
      <p:pic>
        <p:nvPicPr>
          <p:cNvPr id="22" name="Picture 21" descr="A cartoon of a person drinking coffee&#10;&#10;AI-generated content may be incorrect.">
            <a:extLst>
              <a:ext uri="{FF2B5EF4-FFF2-40B4-BE49-F238E27FC236}">
                <a16:creationId xmlns:a16="http://schemas.microsoft.com/office/drawing/2014/main" id="{199ADBBB-8D39-796F-C575-EE24A2AB9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0814" y="256032"/>
            <a:ext cx="1694906" cy="1586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1E9BA0"/>
                </a:solidFill>
                <a:latin typeface="Aptos"/>
              </a:rPr>
              <a:t>SAFETY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747"/>
            <a:ext cx="1097280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u="sng" dirty="0">
                <a:solidFill>
                  <a:srgbClr val="14304C"/>
                </a:solidFill>
                <a:latin typeface="Aptos"/>
              </a:rPr>
              <a:t>Complications follow yet another trajectory</a:t>
            </a:r>
          </a:p>
        </p:txBody>
      </p:sp>
      <p:pic>
        <p:nvPicPr>
          <p:cNvPr id="5" name="Picture 4" descr="safety_corr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508760"/>
            <a:ext cx="6995160" cy="167883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13857" y="3267700"/>
            <a:ext cx="7950925" cy="2051914"/>
          </a:xfrm>
          <a:prstGeom prst="roundRect">
            <a:avLst/>
          </a:prstGeom>
          <a:solidFill>
            <a:srgbClr val="EDF4F9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27218" y="3676802"/>
            <a:ext cx="3154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4304C"/>
                </a:solidFill>
                <a:latin typeface="Aptos"/>
              </a:rPr>
              <a:t>Three relevant events occurred within the first 8 cases: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7218" y="4465015"/>
            <a:ext cx="29718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400" b="0" dirty="0">
                <a:solidFill>
                  <a:srgbClr val="1B2C3B"/>
                </a:solidFill>
                <a:latin typeface="Aptos"/>
              </a:rPr>
              <a:t>leak requiring reoperation</a:t>
            </a:r>
            <a:endParaRPr lang="it-IT" sz="1400" b="0" dirty="0">
              <a:solidFill>
                <a:srgbClr val="1B2C3B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400" dirty="0">
                <a:solidFill>
                  <a:srgbClr val="1B2C3B"/>
                </a:solidFill>
                <a:latin typeface="Aptos"/>
              </a:rPr>
              <a:t>two GJ anastomotic stenoses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3660" y="3758184"/>
            <a:ext cx="31546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dirty="0">
                <a:solidFill>
                  <a:srgbClr val="1B2C3B"/>
                </a:solidFill>
                <a:latin typeface="Aptos"/>
              </a:rPr>
              <a:t>Only one further relevant event occurred in the following 29 cases: a late hemoperitoneum in a revisional case.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3660" y="4876223"/>
            <a:ext cx="3154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dirty="0">
                <a:solidFill>
                  <a:srgbClr val="D2972A"/>
                </a:solidFill>
                <a:latin typeface="Aptos"/>
              </a:rPr>
              <a:t>3/8 vs 1/29 • Fisher p = 0.026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5650992"/>
            <a:ext cx="10835640" cy="502920"/>
          </a:xfrm>
          <a:prstGeom prst="roundRect">
            <a:avLst/>
          </a:prstGeom>
          <a:solidFill>
            <a:srgbClr val="E4F1F4"/>
          </a:solidFill>
          <a:ln>
            <a:solidFill>
              <a:srgbClr val="D2E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5715000"/>
            <a:ext cx="104698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4304C"/>
                </a:solidFill>
                <a:latin typeface="Aptos"/>
              </a:rPr>
              <a:t>Safety improves early, but the late event shows why safety cannot be reduced to a single threshold.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510528"/>
            <a:ext cx="32004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>
                <a:solidFill>
                  <a:srgbClr val="5B6F7F"/>
                </a:solidFill>
                <a:latin typeface="Aptos"/>
              </a:rPr>
              <a:t>7</a:t>
            </a:r>
          </a:p>
        </p:txBody>
      </p:sp>
      <p:pic>
        <p:nvPicPr>
          <p:cNvPr id="25" name="Picture 24" descr="A cartoon of a nurse sitting on a bench&#10;&#10;AI-generated content may be incorrect.">
            <a:extLst>
              <a:ext uri="{FF2B5EF4-FFF2-40B4-BE49-F238E27FC236}">
                <a16:creationId xmlns:a16="http://schemas.microsoft.com/office/drawing/2014/main" id="{C18CAD6D-9370-7304-2F96-6A0894A34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082" y="906173"/>
            <a:ext cx="1803400" cy="184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9B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1E9BA0"/>
                </a:solidFill>
                <a:latin typeface="Aptos"/>
              </a:rPr>
              <a:t>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4304C"/>
                </a:solidFill>
                <a:latin typeface="Aptos"/>
              </a:rPr>
              <a:t>So, when does the surgeon become “safe”?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D2972A"/>
                </a:solidFill>
                <a:latin typeface="Aptos"/>
              </a:rPr>
              <a:t>~8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84248"/>
            <a:ext cx="30175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B6F7F"/>
                </a:solidFill>
                <a:latin typeface="Aptos"/>
              </a:rPr>
              <a:t>first major</a:t>
            </a:r>
            <a:br/>
            <a:r>
              <a:t>efficiency gain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508760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397EB5"/>
                </a:solidFill>
                <a:latin typeface="Aptos"/>
              </a:rPr>
              <a:t>~22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984248"/>
            <a:ext cx="30175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dirty="0">
                <a:solidFill>
                  <a:srgbClr val="5B6F7F"/>
                </a:solidFill>
                <a:latin typeface="Aptos"/>
              </a:rPr>
              <a:t>sustained performance</a:t>
            </a:r>
            <a:br>
              <a:rPr dirty="0"/>
            </a:br>
            <a:r>
              <a:rPr dirty="0"/>
              <a:t>maturation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6760" y="1508760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dirty="0">
                <a:solidFill>
                  <a:srgbClr val="1E9BA0"/>
                </a:solidFill>
                <a:latin typeface="Aptos"/>
              </a:rPr>
              <a:t>NO MAGIC NUMBER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1984248"/>
            <a:ext cx="30175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 dirty="0">
                <a:solidFill>
                  <a:srgbClr val="5B6F7F"/>
                </a:solidFill>
                <a:latin typeface="Aptos"/>
              </a:rPr>
              <a:t>clinical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01400" y="6475958"/>
            <a:ext cx="32004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it-IT" sz="800" b="0" dirty="0">
                <a:solidFill>
                  <a:srgbClr val="5B6F7F"/>
                </a:solidFill>
                <a:latin typeface="Aptos"/>
              </a:rPr>
              <a:t>9</a:t>
            </a:r>
            <a:endParaRPr sz="800" b="0" dirty="0">
              <a:solidFill>
                <a:srgbClr val="5B6F7F"/>
              </a:solidFill>
              <a:latin typeface="Aptos"/>
            </a:endParaRPr>
          </a:p>
        </p:txBody>
      </p:sp>
      <p:pic>
        <p:nvPicPr>
          <p:cNvPr id="18" name="Picture 17" descr="A person in a white hat&#10;&#10;AI-generated content may be incorrect.">
            <a:extLst>
              <a:ext uri="{FF2B5EF4-FFF2-40B4-BE49-F238E27FC236}">
                <a16:creationId xmlns:a16="http://schemas.microsoft.com/office/drawing/2014/main" id="{02A980AC-6DAF-635D-C9B0-59DDD53C1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3294"/>
            <a:ext cx="3783258" cy="4248890"/>
          </a:xfrm>
          <a:prstGeom prst="rect">
            <a:avLst/>
          </a:prstGeom>
        </p:spPr>
      </p:pic>
      <p:pic>
        <p:nvPicPr>
          <p:cNvPr id="20" name="Picture 19" descr="A person in a white coat sitting in a chair&#10;&#10;AI-generated content may be incorrect.">
            <a:extLst>
              <a:ext uri="{FF2B5EF4-FFF2-40B4-BE49-F238E27FC236}">
                <a16:creationId xmlns:a16="http://schemas.microsoft.com/office/drawing/2014/main" id="{37530216-1591-1843-6370-FF6B9A7A8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70" y="2563295"/>
            <a:ext cx="3244888" cy="4294705"/>
          </a:xfrm>
          <a:prstGeom prst="rect">
            <a:avLst/>
          </a:prstGeom>
        </p:spPr>
      </p:pic>
      <p:pic>
        <p:nvPicPr>
          <p:cNvPr id="22" name="Picture 21" descr="A person in a white coat&#10;&#10;AI-generated content may be incorrect.">
            <a:extLst>
              <a:ext uri="{FF2B5EF4-FFF2-40B4-BE49-F238E27FC236}">
                <a16:creationId xmlns:a16="http://schemas.microsoft.com/office/drawing/2014/main" id="{5B39DE9C-8A76-5029-F2C8-FF0C8AF17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850" y="2563294"/>
            <a:ext cx="3136583" cy="4294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3168167" y="2821881"/>
            <a:ext cx="5378994" cy="1214237"/>
          </a:xfrm>
        </p:spPr>
        <p:txBody>
          <a:bodyPr>
            <a:normAutofit/>
          </a:bodyPr>
          <a:lstStyle/>
          <a:p>
            <a:pPr algn="ctr"/>
            <a:r>
              <a:rPr lang="it-IT" sz="6600" dirty="0" err="1"/>
              <a:t>Gracias</a:t>
            </a:r>
            <a:r>
              <a:rPr lang="it-IT" sz="6600" dirty="0"/>
              <a:t>!</a:t>
            </a:r>
          </a:p>
        </p:txBody>
      </p:sp>
      <p:pic>
        <p:nvPicPr>
          <p:cNvPr id="6" name="Picture 5" descr="Cartoon of a doctor in a hospital bed&#10;&#10;AI-generated content may be incorrect.">
            <a:extLst>
              <a:ext uri="{FF2B5EF4-FFF2-40B4-BE49-F238E27FC236}">
                <a16:creationId xmlns:a16="http://schemas.microsoft.com/office/drawing/2014/main" id="{D9C8E93C-1C08-27B8-55AF-3F33EB9C2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914" y="831850"/>
            <a:ext cx="4724400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5192</TotalTime>
  <Words>452</Words>
  <Application>Microsoft Macintosh PowerPoint</Application>
  <PresentationFormat>Widescreen</PresentationFormat>
  <Paragraphs>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Learning Curve Analysis  Robotic Gastric Bypass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Gracias!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Laura Calcaterra</cp:lastModifiedBy>
  <cp:revision>11</cp:revision>
  <dcterms:created xsi:type="dcterms:W3CDTF">2013-01-27T09:14:16Z</dcterms:created>
  <dcterms:modified xsi:type="dcterms:W3CDTF">2026-09-17T22:58:38Z</dcterms:modified>
  <cp:category/>
</cp:coreProperties>
</file>